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Yeseva One" charset="1" panose="00000500000000000000"/>
      <p:regular r:id="rId21"/>
    </p:embeddedFont>
    <p:embeddedFont>
      <p:font typeface="Kollektif" charset="1" panose="020B0604020101010102"/>
      <p:regular r:id="rId22"/>
    </p:embeddedFont>
    <p:embeddedFont>
      <p:font typeface="Arimo Bold" charset="1" panose="020B0704020202020204"/>
      <p:regular r:id="rId26"/>
    </p:embeddedFont>
    <p:embeddedFont>
      <p:font typeface="Arial Bold" charset="1" panose="020B0802020202020204"/>
      <p:regular r:id="rId27"/>
    </p:embeddedFont>
    <p:embeddedFont>
      <p:font typeface="Inter Bold" charset="1" panose="020B0802030000000004"/>
      <p:regular r:id="rId29"/>
    </p:embeddedFont>
    <p:embeddedFont>
      <p:font typeface="Canva Sans" charset="1" panose="020B0503030501040103"/>
      <p:regular r:id="rId30"/>
    </p:embeddedFont>
    <p:embeddedFont>
      <p:font typeface="Inter Semi-Bold" charset="1" panose="02000503000000020004"/>
      <p:regular r:id="rId31"/>
    </p:embeddedFont>
    <p:embeddedFont>
      <p:font typeface="The Seasons Bold" charset="1" panose="00000000000000000000"/>
      <p:regular r:id="rId32"/>
    </p:embeddedFont>
    <p:embeddedFont>
      <p:font typeface="Arimo" charset="1" panose="020B0604020202020204"/>
      <p:regular r:id="rId33"/>
    </p:embeddedFont>
    <p:embeddedFont>
      <p:font typeface="Inter" charset="1" panose="020B0502030000000004"/>
      <p:regular r:id="rId35"/>
    </p:embeddedFont>
    <p:embeddedFont>
      <p:font typeface="Red Hat Display" charset="1" panose="020105030402010603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notesSlides/notesSlide3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4.xml" Type="http://schemas.openxmlformats.org/officeDocument/2006/relationships/notesSlide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gif" Type="http://schemas.openxmlformats.org/officeDocument/2006/relationships/image"/><Relationship Id="rId7" Target="../media/image39.png" Type="http://schemas.openxmlformats.org/officeDocument/2006/relationships/image"/><Relationship Id="rId8" Target="../media/image31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90202" y="4353475"/>
            <a:ext cx="7351517" cy="6161908"/>
          </a:xfrm>
          <a:custGeom>
            <a:avLst/>
            <a:gdLst/>
            <a:ahLst/>
            <a:cxnLst/>
            <a:rect r="r" b="b" t="t" l="l"/>
            <a:pathLst>
              <a:path h="6161908" w="7351517">
                <a:moveTo>
                  <a:pt x="0" y="0"/>
                </a:moveTo>
                <a:lnTo>
                  <a:pt x="7351518" y="0"/>
                </a:lnTo>
                <a:lnTo>
                  <a:pt x="7351518" y="6161908"/>
                </a:lnTo>
                <a:lnTo>
                  <a:pt x="0" y="616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72102" y="914950"/>
            <a:ext cx="11243038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The Green Mile: Justice And Redemption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1057904">
            <a:off x="12945124" y="1232478"/>
            <a:ext cx="4971166" cy="4350613"/>
          </a:xfrm>
          <a:custGeom>
            <a:avLst/>
            <a:gdLst/>
            <a:ahLst/>
            <a:cxnLst/>
            <a:rect r="r" b="b" t="t" l="l"/>
            <a:pathLst>
              <a:path h="4350613" w="4971166">
                <a:moveTo>
                  <a:pt x="4971166" y="0"/>
                </a:moveTo>
                <a:lnTo>
                  <a:pt x="0" y="0"/>
                </a:lnTo>
                <a:lnTo>
                  <a:pt x="0" y="4350613"/>
                </a:lnTo>
                <a:lnTo>
                  <a:pt x="4971166" y="4350613"/>
                </a:lnTo>
                <a:lnTo>
                  <a:pt x="497116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0800000">
            <a:off x="13147387" y="9258300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2115800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1084213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-4910060" y="-3852949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5834140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6865726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12081" y="4046770"/>
            <a:ext cx="10726808" cy="82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4100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Calistus Chris Gomes:22101189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49390" y="5538914"/>
            <a:ext cx="6852191" cy="82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4100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MD Sarjil Hasan:22101168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44110" y="6316181"/>
            <a:ext cx="6457471" cy="82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4100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Priya Rani Das:22101192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87121" y="7093447"/>
            <a:ext cx="539709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4100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Pinky Akter:22101156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67180" y="4766887"/>
            <a:ext cx="8061950" cy="82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4100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Samuel Emon Halder:22101183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32161" y="6163781"/>
            <a:ext cx="539709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4100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Presented To: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76940" y="3326680"/>
            <a:ext cx="539709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4100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Presented By: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25506" y="6845797"/>
            <a:ext cx="539709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4100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Sumaia Jahan Shoshi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25506" y="7470637"/>
            <a:ext cx="539709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4100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Lecturer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33809" y="8095477"/>
            <a:ext cx="609544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4100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University Of Asia Pacific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24765" y="1897889"/>
            <a:ext cx="4880811" cy="2635638"/>
          </a:xfrm>
          <a:custGeom>
            <a:avLst/>
            <a:gdLst/>
            <a:ahLst/>
            <a:cxnLst/>
            <a:rect r="r" b="b" t="t" l="l"/>
            <a:pathLst>
              <a:path h="2635638" w="4880811">
                <a:moveTo>
                  <a:pt x="0" y="0"/>
                </a:moveTo>
                <a:lnTo>
                  <a:pt x="4880811" y="0"/>
                </a:lnTo>
                <a:lnTo>
                  <a:pt x="4880811" y="2635638"/>
                </a:lnTo>
                <a:lnTo>
                  <a:pt x="0" y="2635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84360" y="6249426"/>
            <a:ext cx="4880811" cy="2635638"/>
          </a:xfrm>
          <a:custGeom>
            <a:avLst/>
            <a:gdLst/>
            <a:ahLst/>
            <a:cxnLst/>
            <a:rect r="r" b="b" t="t" l="l"/>
            <a:pathLst>
              <a:path h="2635638" w="4880811">
                <a:moveTo>
                  <a:pt x="0" y="0"/>
                </a:moveTo>
                <a:lnTo>
                  <a:pt x="4880811" y="0"/>
                </a:lnTo>
                <a:lnTo>
                  <a:pt x="4880811" y="2635638"/>
                </a:lnTo>
                <a:lnTo>
                  <a:pt x="0" y="2635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85677" y="1545491"/>
            <a:ext cx="5957954" cy="3225566"/>
          </a:xfrm>
          <a:custGeom>
            <a:avLst/>
            <a:gdLst/>
            <a:ahLst/>
            <a:cxnLst/>
            <a:rect r="r" b="b" t="t" l="l"/>
            <a:pathLst>
              <a:path h="3225566" w="5957954">
                <a:moveTo>
                  <a:pt x="0" y="0"/>
                </a:moveTo>
                <a:lnTo>
                  <a:pt x="5957955" y="0"/>
                </a:lnTo>
                <a:lnTo>
                  <a:pt x="5957955" y="3225567"/>
                </a:lnTo>
                <a:lnTo>
                  <a:pt x="0" y="322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27" r="-3150" b="-730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39145" y="1567184"/>
            <a:ext cx="5746576" cy="3232449"/>
          </a:xfrm>
          <a:custGeom>
            <a:avLst/>
            <a:gdLst/>
            <a:ahLst/>
            <a:cxnLst/>
            <a:rect r="r" b="b" t="t" l="l"/>
            <a:pathLst>
              <a:path h="3232449" w="5746576">
                <a:moveTo>
                  <a:pt x="0" y="0"/>
                </a:moveTo>
                <a:lnTo>
                  <a:pt x="5746576" y="0"/>
                </a:lnTo>
                <a:lnTo>
                  <a:pt x="5746576" y="3232449"/>
                </a:lnTo>
                <a:lnTo>
                  <a:pt x="0" y="3232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2479649" y="781077"/>
            <a:ext cx="4403919" cy="76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b="true" sz="4700" spc="-142" strike="noStrike" u="none">
                <a:solidFill>
                  <a:srgbClr val="FFD775"/>
                </a:solidFill>
                <a:latin typeface="Arimo Bold"/>
                <a:ea typeface="Arimo Bold"/>
                <a:cs typeface="Arimo Bold"/>
                <a:sym typeface="Arimo Bold"/>
              </a:rPr>
              <a:t>Percy Wetmore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556" y="809625"/>
            <a:ext cx="4849753" cy="76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b="true" sz="4700" spc="-142" strike="noStrike" u="none">
                <a:solidFill>
                  <a:srgbClr val="FFD775"/>
                </a:solidFill>
                <a:latin typeface="Arimo Bold"/>
                <a:ea typeface="Arimo Bold"/>
                <a:cs typeface="Arimo Bold"/>
                <a:sym typeface="Arimo Bold"/>
              </a:rPr>
              <a:t>Brutus Howell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85721" y="246063"/>
            <a:ext cx="6268485" cy="76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b="true" sz="4700" spc="-142">
                <a:solidFill>
                  <a:srgbClr val="D1B266"/>
                </a:solidFill>
                <a:latin typeface="Arimo Bold"/>
                <a:ea typeface="Arimo Bold"/>
                <a:cs typeface="Arimo Bold"/>
                <a:sym typeface="Arimo Bold"/>
              </a:rPr>
              <a:t>Character Introduction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39145" y="6180028"/>
            <a:ext cx="5605786" cy="3317753"/>
          </a:xfrm>
          <a:custGeom>
            <a:avLst/>
            <a:gdLst/>
            <a:ahLst/>
            <a:cxnLst/>
            <a:rect r="r" b="b" t="t" l="l"/>
            <a:pathLst>
              <a:path h="3317753" w="5605786">
                <a:moveTo>
                  <a:pt x="0" y="0"/>
                </a:moveTo>
                <a:lnTo>
                  <a:pt x="5605786" y="0"/>
                </a:lnTo>
                <a:lnTo>
                  <a:pt x="5605786" y="3317753"/>
                </a:lnTo>
                <a:lnTo>
                  <a:pt x="0" y="3317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51" t="0" r="-6857" b="-7976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5439996"/>
            <a:ext cx="4022159" cy="76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b="true" sz="4700" spc="-142" strike="noStrike" u="none">
                <a:solidFill>
                  <a:srgbClr val="FFD775"/>
                </a:solidFill>
                <a:latin typeface="Arimo Bold"/>
                <a:ea typeface="Arimo Bold"/>
                <a:cs typeface="Arimo Bold"/>
                <a:sym typeface="Arimo Bold"/>
              </a:rPr>
              <a:t>Dean Stanton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662" y="4821885"/>
            <a:ext cx="9203301" cy="60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3799" spc="-115">
                <a:solidFill>
                  <a:srgbClr val="FFF9CF"/>
                </a:solidFill>
                <a:latin typeface="Arimo"/>
                <a:ea typeface="Arimo"/>
                <a:cs typeface="Arimo"/>
                <a:sym typeface="Arimo"/>
              </a:rPr>
              <a:t>Paul’s good friend, always helpful to him.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58072" y="2256643"/>
            <a:ext cx="3579981" cy="240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4"/>
              </a:lnSpc>
            </a:pPr>
            <a:r>
              <a:rPr lang="en-US" sz="3800" spc="-114">
                <a:solidFill>
                  <a:srgbClr val="1A120C"/>
                </a:solidFill>
                <a:latin typeface="Arimo"/>
                <a:ea typeface="Arimo"/>
                <a:cs typeface="Arimo"/>
                <a:sym typeface="Arimo"/>
              </a:rPr>
              <a:t>Egoistic and uses his power for selfish reasons</a:t>
            </a:r>
          </a:p>
          <a:p>
            <a:pPr algn="ctr">
              <a:lnSpc>
                <a:spcPts val="4787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094136" y="-1714758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1" y="0"/>
                </a:lnTo>
                <a:lnTo>
                  <a:pt x="8818901" y="2581533"/>
                </a:lnTo>
                <a:lnTo>
                  <a:pt x="0" y="2581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49597" y="-1714758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3"/>
                </a:lnTo>
                <a:lnTo>
                  <a:pt x="0" y="2581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07288" y="5724537"/>
            <a:ext cx="5957954" cy="3225566"/>
          </a:xfrm>
          <a:custGeom>
            <a:avLst/>
            <a:gdLst/>
            <a:ahLst/>
            <a:cxnLst/>
            <a:rect r="r" b="b" t="t" l="l"/>
            <a:pathLst>
              <a:path h="3225566" w="5957954">
                <a:moveTo>
                  <a:pt x="0" y="0"/>
                </a:moveTo>
                <a:lnTo>
                  <a:pt x="5957955" y="0"/>
                </a:lnTo>
                <a:lnTo>
                  <a:pt x="5957955" y="3225566"/>
                </a:lnTo>
                <a:lnTo>
                  <a:pt x="0" y="32255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574" r="0" b="-9947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2436834" y="4940051"/>
            <a:ext cx="4584799" cy="76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b="true" sz="4700" spc="-142" strike="noStrike" u="none">
                <a:solidFill>
                  <a:srgbClr val="FFD775"/>
                </a:solidFill>
                <a:latin typeface="Arimo Bold"/>
                <a:ea typeface="Arimo Bold"/>
                <a:cs typeface="Arimo Bold"/>
                <a:sym typeface="Arimo Bold"/>
              </a:rPr>
              <a:t>Harry Terwilliger</a:t>
            </a:r>
          </a:p>
        </p:txBody>
      </p:sp>
      <p:sp>
        <p:nvSpPr>
          <p:cNvPr name="Freeform 17" id="17"/>
          <p:cNvSpPr/>
          <p:nvPr/>
        </p:nvSpPr>
        <p:spPr>
          <a:xfrm flipH="false" flipV="true" rot="2397342">
            <a:off x="4926353" y="10382546"/>
            <a:ext cx="11684508" cy="6267145"/>
          </a:xfrm>
          <a:custGeom>
            <a:avLst/>
            <a:gdLst/>
            <a:ahLst/>
            <a:cxnLst/>
            <a:rect r="r" b="b" t="t" l="l"/>
            <a:pathLst>
              <a:path h="6267145" w="11684508">
                <a:moveTo>
                  <a:pt x="0" y="6267145"/>
                </a:moveTo>
                <a:lnTo>
                  <a:pt x="11684508" y="6267145"/>
                </a:lnTo>
                <a:lnTo>
                  <a:pt x="11684508" y="0"/>
                </a:lnTo>
                <a:lnTo>
                  <a:pt x="0" y="0"/>
                </a:lnTo>
                <a:lnTo>
                  <a:pt x="0" y="626714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195876" y="6297246"/>
            <a:ext cx="3714891" cy="240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3800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Another of Paul’s friend who was helpful throughout the story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07288" y="8981108"/>
            <a:ext cx="6105927" cy="120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3800" spc="-115">
                <a:solidFill>
                  <a:srgbClr val="FFF9CF"/>
                </a:solidFill>
                <a:latin typeface="Arimo"/>
                <a:ea typeface="Arimo"/>
                <a:cs typeface="Arimo"/>
                <a:sym typeface="Arimo"/>
              </a:rPr>
              <a:t>Eldest among the prison guards.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7850" y="873169"/>
            <a:ext cx="5446426" cy="76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b="true" sz="4700" spc="-14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Burt Hammersmith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203832" y="0"/>
            <a:ext cx="10084168" cy="6413543"/>
          </a:xfrm>
          <a:custGeom>
            <a:avLst/>
            <a:gdLst/>
            <a:ahLst/>
            <a:cxnLst/>
            <a:rect r="r" b="b" t="t" l="l"/>
            <a:pathLst>
              <a:path h="6413543" w="10084168">
                <a:moveTo>
                  <a:pt x="0" y="0"/>
                </a:moveTo>
                <a:lnTo>
                  <a:pt x="10084168" y="0"/>
                </a:lnTo>
                <a:lnTo>
                  <a:pt x="10084168" y="6413543"/>
                </a:lnTo>
                <a:lnTo>
                  <a:pt x="0" y="6413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33" t="0" r="-65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7447" y="4438368"/>
            <a:ext cx="8968788" cy="6328438"/>
          </a:xfrm>
          <a:custGeom>
            <a:avLst/>
            <a:gdLst/>
            <a:ahLst/>
            <a:cxnLst/>
            <a:rect r="r" b="b" t="t" l="l"/>
            <a:pathLst>
              <a:path h="6328438" w="8968788">
                <a:moveTo>
                  <a:pt x="0" y="0"/>
                </a:moveTo>
                <a:lnTo>
                  <a:pt x="8968788" y="0"/>
                </a:lnTo>
                <a:lnTo>
                  <a:pt x="8968788" y="6328439"/>
                </a:lnTo>
                <a:lnTo>
                  <a:pt x="0" y="632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20" t="0" r="-1272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1699624" y="6656228"/>
            <a:ext cx="4030762" cy="150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b="true" sz="4700" spc="-14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Jan Edgecomb</a:t>
            </a:r>
          </a:p>
          <a:p>
            <a:pPr algn="ctr">
              <a:lnSpc>
                <a:spcPts val="592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291092" y="-1784812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3"/>
                </a:lnTo>
                <a:lnTo>
                  <a:pt x="0" y="2581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3087638" y="9476040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2581533"/>
                </a:moveTo>
                <a:lnTo>
                  <a:pt x="8818902" y="2581533"/>
                </a:lnTo>
                <a:lnTo>
                  <a:pt x="8818902" y="0"/>
                </a:lnTo>
                <a:lnTo>
                  <a:pt x="0" y="0"/>
                </a:lnTo>
                <a:lnTo>
                  <a:pt x="0" y="258153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2009" y="7391017"/>
            <a:ext cx="9145991" cy="22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</a:pPr>
            <a:r>
              <a:rPr lang="en-US" b="true" sz="3500" spc="-1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Paul’s wife who is very supportive and trusts in everything he says without question. </a:t>
            </a:r>
          </a:p>
          <a:p>
            <a:pPr algn="ctr">
              <a:lnSpc>
                <a:spcPts val="4406"/>
              </a:lnSpc>
            </a:pPr>
          </a:p>
          <a:p>
            <a:pPr algn="ctr">
              <a:lnSpc>
                <a:spcPts val="440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58293" y="1723583"/>
            <a:ext cx="7745539" cy="223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6"/>
              </a:lnSpc>
            </a:pPr>
            <a:r>
              <a:rPr lang="en-US" sz="3500" spc="-10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Burt Hammersmith is the man who was handling John Coffey’s case before he was sent to the death row. </a:t>
            </a:r>
          </a:p>
          <a:p>
            <a:pPr algn="l">
              <a:lnSpc>
                <a:spcPts val="440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6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8419" y="1847850"/>
            <a:ext cx="7690881" cy="4383802"/>
          </a:xfrm>
          <a:custGeom>
            <a:avLst/>
            <a:gdLst/>
            <a:ahLst/>
            <a:cxnLst/>
            <a:rect r="r" b="b" t="t" l="l"/>
            <a:pathLst>
              <a:path h="4383802" w="7690881">
                <a:moveTo>
                  <a:pt x="0" y="0"/>
                </a:moveTo>
                <a:lnTo>
                  <a:pt x="7690881" y="0"/>
                </a:lnTo>
                <a:lnTo>
                  <a:pt x="7690881" y="4383802"/>
                </a:lnTo>
                <a:lnTo>
                  <a:pt x="0" y="4383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404342" y="1083376"/>
            <a:ext cx="4353142" cy="76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0"/>
              </a:lnSpc>
              <a:spcBef>
                <a:spcPct val="0"/>
              </a:spcBef>
            </a:pPr>
            <a:r>
              <a:rPr lang="en-US" b="true" sz="4700" spc="-14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Arlen Bitterbuck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539241" y="6435568"/>
            <a:ext cx="6037675" cy="3628073"/>
          </a:xfrm>
          <a:custGeom>
            <a:avLst/>
            <a:gdLst/>
            <a:ahLst/>
            <a:cxnLst/>
            <a:rect r="r" b="b" t="t" l="l"/>
            <a:pathLst>
              <a:path h="3628073" w="6037675">
                <a:moveTo>
                  <a:pt x="0" y="0"/>
                </a:moveTo>
                <a:lnTo>
                  <a:pt x="6037675" y="0"/>
                </a:lnTo>
                <a:lnTo>
                  <a:pt x="6037675" y="3628073"/>
                </a:lnTo>
                <a:lnTo>
                  <a:pt x="0" y="3628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541" t="-44" r="0" b="-2402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568" y="1847850"/>
            <a:ext cx="7793426" cy="4383802"/>
          </a:xfrm>
          <a:custGeom>
            <a:avLst/>
            <a:gdLst/>
            <a:ahLst/>
            <a:cxnLst/>
            <a:rect r="r" b="b" t="t" l="l"/>
            <a:pathLst>
              <a:path h="4383802" w="7793426">
                <a:moveTo>
                  <a:pt x="0" y="0"/>
                </a:moveTo>
                <a:lnTo>
                  <a:pt x="7793425" y="0"/>
                </a:lnTo>
                <a:lnTo>
                  <a:pt x="7793425" y="4383802"/>
                </a:lnTo>
                <a:lnTo>
                  <a:pt x="0" y="4383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620181" y="1027463"/>
            <a:ext cx="5015612" cy="76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b="true" sz="4700" spc="-14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Edward Delacroix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73030" y="641632"/>
            <a:ext cx="4168101" cy="88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2"/>
              </a:lnSpc>
            </a:pPr>
            <a:r>
              <a:rPr lang="en-US" b="true" sz="5399" spc="-164">
                <a:solidFill>
                  <a:srgbClr val="1A120C"/>
                </a:solidFill>
                <a:latin typeface="Arimo Bold"/>
                <a:ea typeface="Arimo Bold"/>
                <a:cs typeface="Arimo Bold"/>
                <a:sym typeface="Arimo Bold"/>
              </a:rPr>
              <a:t>The Inmates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257081" y="-53600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7" y="0"/>
                </a:lnTo>
                <a:lnTo>
                  <a:pt x="7305787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51293" y="-259775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94157">
            <a:off x="-1601379" y="-1350200"/>
            <a:ext cx="4117893" cy="4050509"/>
          </a:xfrm>
          <a:custGeom>
            <a:avLst/>
            <a:gdLst/>
            <a:ahLst/>
            <a:cxnLst/>
            <a:rect r="r" b="b" t="t" l="l"/>
            <a:pathLst>
              <a:path h="4050509" w="4117893">
                <a:moveTo>
                  <a:pt x="4117893" y="0"/>
                </a:moveTo>
                <a:lnTo>
                  <a:pt x="0" y="0"/>
                </a:lnTo>
                <a:lnTo>
                  <a:pt x="0" y="4050509"/>
                </a:lnTo>
                <a:lnTo>
                  <a:pt x="4117893" y="4050509"/>
                </a:lnTo>
                <a:lnTo>
                  <a:pt x="41178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29054" y="-1026288"/>
            <a:ext cx="4117893" cy="4050509"/>
          </a:xfrm>
          <a:custGeom>
            <a:avLst/>
            <a:gdLst/>
            <a:ahLst/>
            <a:cxnLst/>
            <a:rect r="r" b="b" t="t" l="l"/>
            <a:pathLst>
              <a:path h="4050509" w="4117893">
                <a:moveTo>
                  <a:pt x="0" y="0"/>
                </a:moveTo>
                <a:lnTo>
                  <a:pt x="4117892" y="0"/>
                </a:lnTo>
                <a:lnTo>
                  <a:pt x="4117892" y="4050509"/>
                </a:lnTo>
                <a:lnTo>
                  <a:pt x="0" y="4050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928619" y="6574552"/>
            <a:ext cx="5751977" cy="344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2"/>
              </a:lnSpc>
            </a:pPr>
            <a:r>
              <a:rPr lang="en-US" sz="3600" spc="-1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who seems like a decent person who truly regrets his mistakes.He repents and wants to live the best moments of his life again.</a:t>
            </a:r>
          </a:p>
          <a:p>
            <a:pPr algn="l">
              <a:lnSpc>
                <a:spcPts val="453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26324" y="6519398"/>
            <a:ext cx="5277863" cy="342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2"/>
              </a:lnSpc>
            </a:pPr>
            <a:r>
              <a:rPr lang="en-US" sz="3560" spc="-10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He played a crucial part in bringing out the emotions and bringing more life to the prison environment. He has empathy and good humor. </a:t>
            </a:r>
          </a:p>
          <a:p>
            <a:pPr algn="l">
              <a:lnSpc>
                <a:spcPts val="4484"/>
              </a:lnSpc>
            </a:pPr>
            <a:r>
              <a:rPr lang="en-US" sz="3560" spc="-10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0241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81020" y="-332288"/>
            <a:ext cx="17732002" cy="10706198"/>
          </a:xfrm>
          <a:custGeom>
            <a:avLst/>
            <a:gdLst/>
            <a:ahLst/>
            <a:cxnLst/>
            <a:rect r="r" b="b" t="t" l="l"/>
            <a:pathLst>
              <a:path h="10706198" w="17732002">
                <a:moveTo>
                  <a:pt x="0" y="0"/>
                </a:moveTo>
                <a:lnTo>
                  <a:pt x="17732002" y="0"/>
                </a:lnTo>
                <a:lnTo>
                  <a:pt x="17732002" y="10706198"/>
                </a:lnTo>
                <a:lnTo>
                  <a:pt x="0" y="10706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192" r="-18279" b="0"/>
            </a:stretch>
          </a:blipFill>
          <a:ln cap="rnd">
            <a:noFill/>
            <a:prstDash val="lgDash"/>
            <a:round/>
          </a:ln>
        </p:spPr>
      </p:sp>
      <p:grpSp>
        <p:nvGrpSpPr>
          <p:cNvPr name="Group 7" id="7"/>
          <p:cNvGrpSpPr/>
          <p:nvPr/>
        </p:nvGrpSpPr>
        <p:grpSpPr>
          <a:xfrm rot="0">
            <a:off x="1422128" y="3980135"/>
            <a:ext cx="4590604" cy="3023146"/>
            <a:chOff x="0" y="0"/>
            <a:chExt cx="6120805" cy="40308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8D2C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439889" y="3980135"/>
            <a:ext cx="4590604" cy="3023146"/>
            <a:chOff x="0" y="0"/>
            <a:chExt cx="6120805" cy="40308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8D2C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22128" y="7277272"/>
            <a:ext cx="9455051" cy="2115890"/>
            <a:chOff x="0" y="0"/>
            <a:chExt cx="12606735" cy="28211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8D2C3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06782" cy="2821178"/>
            </a:xfrm>
            <a:custGeom>
              <a:avLst/>
              <a:gdLst/>
              <a:ahLst/>
              <a:cxnLst/>
              <a:rect r="r" b="b" t="t" l="l"/>
              <a:pathLst>
                <a:path h="2821178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89968" y="122037"/>
            <a:ext cx="9445526" cy="150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1"/>
              </a:lnSpc>
            </a:pPr>
            <a:r>
              <a:rPr lang="en-US" b="true" sz="4700" spc="-14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Themes: Redemption, Morality, and Symbolic Imagery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9932" y="423984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92F43"/>
                </a:solidFill>
                <a:latin typeface="Arimo Bold"/>
                <a:ea typeface="Arimo Bold"/>
                <a:cs typeface="Arimo Bold"/>
                <a:sym typeface="Arimo Bold"/>
              </a:rPr>
              <a:t>Redemption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9932" y="4805237"/>
            <a:ext cx="4292799" cy="175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John Coffey's story explores the possibility of redemption, even for those who have committed terrible acts.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84529" y="423984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92F43"/>
                </a:solidFill>
                <a:latin typeface="Arimo Bold"/>
                <a:ea typeface="Arimo Bold"/>
                <a:cs typeface="Arimo Bold"/>
                <a:sym typeface="Arimo Bold"/>
              </a:rPr>
              <a:t>Morality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68496" y="4805237"/>
            <a:ext cx="4861997" cy="86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1" indent="-236141" lvl="1">
              <a:lnSpc>
                <a:spcPts val="3562"/>
              </a:lnSpc>
              <a:buFont typeface="Arial"/>
              <a:buChar char="•"/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film portrays the human capacity for both good and evil.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68496" y="5843528"/>
            <a:ext cx="4992017" cy="86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1" indent="-236141" lvl="1">
              <a:lnSpc>
                <a:spcPts val="3562"/>
              </a:lnSpc>
              <a:buFont typeface="Arial"/>
              <a:buChar char="•"/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Illustrates the significance of empathy regardless the situation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19932" y="753697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92F43"/>
                </a:solidFill>
                <a:latin typeface="Arimo Bold"/>
                <a:ea typeface="Arimo Bold"/>
                <a:cs typeface="Arimo Bold"/>
                <a:sym typeface="Arimo Bold"/>
              </a:rPr>
              <a:t>Symbolism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10482" y="7932265"/>
            <a:ext cx="9152484" cy="13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Green Mile refers to the path everyone has to take to ultimately meet their end. John Coffey’s character conveys the power of innocence and compassion.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0">
            <a:off x="17125647" y="-175052"/>
            <a:ext cx="2016774" cy="10637104"/>
          </a:xfrm>
          <a:custGeom>
            <a:avLst/>
            <a:gdLst/>
            <a:ahLst/>
            <a:cxnLst/>
            <a:rect r="r" b="b" t="t" l="l"/>
            <a:pathLst>
              <a:path h="10637104" w="2016774">
                <a:moveTo>
                  <a:pt x="2016773" y="0"/>
                </a:moveTo>
                <a:lnTo>
                  <a:pt x="0" y="0"/>
                </a:lnTo>
                <a:lnTo>
                  <a:pt x="0" y="10637104"/>
                </a:lnTo>
                <a:lnTo>
                  <a:pt x="2016773" y="10637104"/>
                </a:lnTo>
                <a:lnTo>
                  <a:pt x="20167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61982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731494" y="-175052"/>
            <a:ext cx="2016774" cy="10637104"/>
          </a:xfrm>
          <a:custGeom>
            <a:avLst/>
            <a:gdLst/>
            <a:ahLst/>
            <a:cxnLst/>
            <a:rect r="r" b="b" t="t" l="l"/>
            <a:pathLst>
              <a:path h="10637104" w="2016774">
                <a:moveTo>
                  <a:pt x="0" y="0"/>
                </a:moveTo>
                <a:lnTo>
                  <a:pt x="2016774" y="0"/>
                </a:lnTo>
                <a:lnTo>
                  <a:pt x="2016774" y="10637104"/>
                </a:lnTo>
                <a:lnTo>
                  <a:pt x="0" y="1063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61982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2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1674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725964" y="0"/>
            <a:ext cx="12628452" cy="10287000"/>
          </a:xfrm>
          <a:custGeom>
            <a:avLst/>
            <a:gdLst/>
            <a:ahLst/>
            <a:cxnLst/>
            <a:rect r="r" b="b" t="t" l="l"/>
            <a:pathLst>
              <a:path h="10287000" w="12628452">
                <a:moveTo>
                  <a:pt x="0" y="0"/>
                </a:moveTo>
                <a:lnTo>
                  <a:pt x="12628453" y="0"/>
                </a:lnTo>
                <a:lnTo>
                  <a:pt x="126284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78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314520" y="5893224"/>
            <a:ext cx="9455051" cy="2202359"/>
            <a:chOff x="0" y="0"/>
            <a:chExt cx="12606735" cy="2936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06655" cy="2936494"/>
            </a:xfrm>
            <a:custGeom>
              <a:avLst/>
              <a:gdLst/>
              <a:ahLst/>
              <a:cxnLst/>
              <a:rect r="r" b="b" t="t" l="l"/>
              <a:pathLst>
                <a:path h="2936494" w="12606655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655" y="73914"/>
                    <a:pt x="12606655" y="165100"/>
                  </a:cubicBezTo>
                  <a:lnTo>
                    <a:pt x="12600305" y="165100"/>
                  </a:lnTo>
                  <a:lnTo>
                    <a:pt x="12606655" y="165100"/>
                  </a:lnTo>
                  <a:lnTo>
                    <a:pt x="12606655" y="2771394"/>
                  </a:lnTo>
                  <a:lnTo>
                    <a:pt x="12600305" y="2771394"/>
                  </a:lnTo>
                  <a:lnTo>
                    <a:pt x="12606655" y="2771394"/>
                  </a:lnTo>
                  <a:cubicBezTo>
                    <a:pt x="12606655" y="2862580"/>
                    <a:pt x="12532487" y="2936494"/>
                    <a:pt x="12441047" y="2936494"/>
                  </a:cubicBezTo>
                  <a:lnTo>
                    <a:pt x="12441047" y="2930144"/>
                  </a:lnTo>
                  <a:lnTo>
                    <a:pt x="12441047" y="2936494"/>
                  </a:lnTo>
                  <a:lnTo>
                    <a:pt x="165608" y="2936494"/>
                  </a:lnTo>
                  <a:lnTo>
                    <a:pt x="165608" y="2930144"/>
                  </a:lnTo>
                  <a:lnTo>
                    <a:pt x="165608" y="2936494"/>
                  </a:lnTo>
                  <a:cubicBezTo>
                    <a:pt x="74168" y="2936494"/>
                    <a:pt x="0" y="2862580"/>
                    <a:pt x="0" y="277139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771394"/>
                  </a:lnTo>
                  <a:lnTo>
                    <a:pt x="6350" y="2771394"/>
                  </a:lnTo>
                  <a:lnTo>
                    <a:pt x="12700" y="2771394"/>
                  </a:lnTo>
                  <a:cubicBezTo>
                    <a:pt x="12700" y="2855595"/>
                    <a:pt x="81153" y="2923794"/>
                    <a:pt x="165608" y="2923794"/>
                  </a:cubicBezTo>
                  <a:lnTo>
                    <a:pt x="12441047" y="2923794"/>
                  </a:lnTo>
                  <a:cubicBezTo>
                    <a:pt x="12525502" y="2923794"/>
                    <a:pt x="12593955" y="2855468"/>
                    <a:pt x="12593955" y="2771394"/>
                  </a:cubicBezTo>
                  <a:lnTo>
                    <a:pt x="12593955" y="165100"/>
                  </a:lnTo>
                  <a:cubicBezTo>
                    <a:pt x="12593955" y="80899"/>
                    <a:pt x="12525502" y="12700"/>
                    <a:pt x="1244104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3F4325">
                <a:alpha val="7843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902489" y="-115988"/>
            <a:ext cx="11301259" cy="6472946"/>
          </a:xfrm>
          <a:custGeom>
            <a:avLst/>
            <a:gdLst/>
            <a:ahLst/>
            <a:cxnLst/>
            <a:rect r="r" b="b" t="t" l="l"/>
            <a:pathLst>
              <a:path h="6472946" w="11301259">
                <a:moveTo>
                  <a:pt x="0" y="0"/>
                </a:moveTo>
                <a:lnTo>
                  <a:pt x="11301259" y="0"/>
                </a:lnTo>
                <a:lnTo>
                  <a:pt x="11301259" y="6472946"/>
                </a:lnTo>
                <a:lnTo>
                  <a:pt x="0" y="647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2" t="0" r="-91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02489" y="6356958"/>
            <a:ext cx="8385511" cy="4249200"/>
          </a:xfrm>
          <a:custGeom>
            <a:avLst/>
            <a:gdLst/>
            <a:ahLst/>
            <a:cxnLst/>
            <a:rect r="r" b="b" t="t" l="l"/>
            <a:pathLst>
              <a:path h="4249200" w="8385511">
                <a:moveTo>
                  <a:pt x="0" y="0"/>
                </a:moveTo>
                <a:lnTo>
                  <a:pt x="8385511" y="0"/>
                </a:lnTo>
                <a:lnTo>
                  <a:pt x="8385511" y="4249200"/>
                </a:lnTo>
                <a:lnTo>
                  <a:pt x="0" y="4249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24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5324" y="6515772"/>
            <a:ext cx="7456591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Memorable Moments: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4615" y="8325707"/>
            <a:ext cx="1784747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John Coffey's Healing Abilities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29673" y="8101869"/>
            <a:ext cx="1990881" cy="175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Acts of Empathy portraying Human nature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09036" y="8101869"/>
            <a:ext cx="1779984" cy="175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Symbolic messages in The Green Mile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61208" y="8101869"/>
            <a:ext cx="1779984" cy="175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Paul Edgecomb's emotional journey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97844" y="8101869"/>
            <a:ext cx="2174882" cy="175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John Coffey’s first time out under the open sky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51040"/>
            <a:ext cx="18288000" cy="1535960"/>
            <a:chOff x="0" y="0"/>
            <a:chExt cx="6186311" cy="5195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519572"/>
            </a:xfrm>
            <a:custGeom>
              <a:avLst/>
              <a:gdLst/>
              <a:ahLst/>
              <a:cxnLst/>
              <a:rect r="r" b="b" t="t" l="l"/>
              <a:pathLst>
                <a:path h="51957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65539" y="-2216714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84897" y="-2216714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629452" y="-211402"/>
            <a:ext cx="4886529" cy="10498402"/>
          </a:xfrm>
          <a:custGeom>
            <a:avLst/>
            <a:gdLst/>
            <a:ahLst/>
            <a:cxnLst/>
            <a:rect r="r" b="b" t="t" l="l"/>
            <a:pathLst>
              <a:path h="10498402" w="4886529">
                <a:moveTo>
                  <a:pt x="4886529" y="0"/>
                </a:moveTo>
                <a:lnTo>
                  <a:pt x="0" y="0"/>
                </a:lnTo>
                <a:lnTo>
                  <a:pt x="0" y="10498402"/>
                </a:lnTo>
                <a:lnTo>
                  <a:pt x="4886529" y="10498402"/>
                </a:lnTo>
                <a:lnTo>
                  <a:pt x="48865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7981" y="-211402"/>
            <a:ext cx="4886529" cy="10498402"/>
          </a:xfrm>
          <a:custGeom>
            <a:avLst/>
            <a:gdLst/>
            <a:ahLst/>
            <a:cxnLst/>
            <a:rect r="r" b="b" t="t" l="l"/>
            <a:pathLst>
              <a:path h="10498402" w="4886529">
                <a:moveTo>
                  <a:pt x="0" y="0"/>
                </a:moveTo>
                <a:lnTo>
                  <a:pt x="4886529" y="0"/>
                </a:lnTo>
                <a:lnTo>
                  <a:pt x="4886529" y="10498402"/>
                </a:lnTo>
                <a:lnTo>
                  <a:pt x="0" y="1049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1816" y="5430792"/>
            <a:ext cx="2908538" cy="4610074"/>
          </a:xfrm>
          <a:custGeom>
            <a:avLst/>
            <a:gdLst/>
            <a:ahLst/>
            <a:cxnLst/>
            <a:rect r="r" b="b" t="t" l="l"/>
            <a:pathLst>
              <a:path h="4610074" w="2908538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9059" y="4095345"/>
            <a:ext cx="11209883" cy="259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b="true" sz="11552">
                <a:solidFill>
                  <a:srgbClr val="1F222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 FOR LISTENING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9406" y="6538913"/>
            <a:ext cx="12929188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 each owe a death, there are no exceptions, but oh God sometimes the Green Mile seems so long...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4524718" y="4199171"/>
            <a:ext cx="4907024" cy="5841695"/>
          </a:xfrm>
          <a:custGeom>
            <a:avLst/>
            <a:gdLst/>
            <a:ahLst/>
            <a:cxnLst/>
            <a:rect r="r" b="b" t="t" l="l"/>
            <a:pathLst>
              <a:path h="5841695" w="4907024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68229" y="7120019"/>
            <a:ext cx="513380" cy="398570"/>
          </a:xfrm>
          <a:custGeom>
            <a:avLst/>
            <a:gdLst/>
            <a:ahLst/>
            <a:cxnLst/>
            <a:rect r="r" b="b" t="t" l="l"/>
            <a:pathLst>
              <a:path h="398570" w="513380">
                <a:moveTo>
                  <a:pt x="0" y="0"/>
                </a:moveTo>
                <a:lnTo>
                  <a:pt x="513381" y="0"/>
                </a:lnTo>
                <a:lnTo>
                  <a:pt x="513381" y="398570"/>
                </a:lnTo>
                <a:lnTo>
                  <a:pt x="0" y="398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890499" y="6506581"/>
            <a:ext cx="496282" cy="363639"/>
          </a:xfrm>
          <a:custGeom>
            <a:avLst/>
            <a:gdLst/>
            <a:ahLst/>
            <a:cxnLst/>
            <a:rect r="r" b="b" t="t" l="l"/>
            <a:pathLst>
              <a:path h="363639" w="496282">
                <a:moveTo>
                  <a:pt x="0" y="0"/>
                </a:moveTo>
                <a:lnTo>
                  <a:pt x="496281" y="0"/>
                </a:lnTo>
                <a:lnTo>
                  <a:pt x="496281" y="363639"/>
                </a:lnTo>
                <a:lnTo>
                  <a:pt x="0" y="363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430235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41030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52500"/>
            <a:ext cx="9445526" cy="368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b="true" sz="7687" spc="-23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Green Mile: Time takes it all, whether you want it to or not.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546229"/>
            <a:ext cx="9445526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b="true" sz="2799" spc="-57">
                <a:solidFill>
                  <a:srgbClr val="272525"/>
                </a:solidFill>
                <a:latin typeface="Arial Bold"/>
                <a:ea typeface="Arial Bold"/>
                <a:cs typeface="Arial Bold"/>
                <a:sym typeface="Arial Bold"/>
              </a:rPr>
              <a:t>Welcome to our presentation on The Green Mile, a captivating film that delves into themes of morality, redemption, and the human spirit.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919" b="-149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82666" y="6278833"/>
            <a:ext cx="5743843" cy="3592512"/>
          </a:xfrm>
          <a:custGeom>
            <a:avLst/>
            <a:gdLst/>
            <a:ahLst/>
            <a:cxnLst/>
            <a:rect r="r" b="b" t="t" l="l"/>
            <a:pathLst>
              <a:path h="3592512" w="5743843">
                <a:moveTo>
                  <a:pt x="0" y="0"/>
                </a:moveTo>
                <a:lnTo>
                  <a:pt x="5743842" y="0"/>
                </a:lnTo>
                <a:lnTo>
                  <a:pt x="5743842" y="3592513"/>
                </a:lnTo>
                <a:lnTo>
                  <a:pt x="0" y="3592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340777" y="-1287763"/>
            <a:ext cx="8754064" cy="11730608"/>
            <a:chOff x="0" y="0"/>
            <a:chExt cx="2305597" cy="30895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5597" cy="3089543"/>
            </a:xfrm>
            <a:custGeom>
              <a:avLst/>
              <a:gdLst/>
              <a:ahLst/>
              <a:cxnLst/>
              <a:rect r="r" b="b" t="t" l="l"/>
              <a:pathLst>
                <a:path h="3089543" w="2305597">
                  <a:moveTo>
                    <a:pt x="45103" y="0"/>
                  </a:moveTo>
                  <a:lnTo>
                    <a:pt x="2260494" y="0"/>
                  </a:lnTo>
                  <a:cubicBezTo>
                    <a:pt x="2272456" y="0"/>
                    <a:pt x="2283928" y="4752"/>
                    <a:pt x="2292387" y="13210"/>
                  </a:cubicBezTo>
                  <a:cubicBezTo>
                    <a:pt x="2300845" y="21669"/>
                    <a:pt x="2305597" y="33141"/>
                    <a:pt x="2305597" y="45103"/>
                  </a:cubicBezTo>
                  <a:lnTo>
                    <a:pt x="2305597" y="3044440"/>
                  </a:lnTo>
                  <a:cubicBezTo>
                    <a:pt x="2305597" y="3056402"/>
                    <a:pt x="2300845" y="3067874"/>
                    <a:pt x="2292387" y="3076333"/>
                  </a:cubicBezTo>
                  <a:cubicBezTo>
                    <a:pt x="2283928" y="3084791"/>
                    <a:pt x="2272456" y="3089543"/>
                    <a:pt x="2260494" y="3089543"/>
                  </a:cubicBezTo>
                  <a:lnTo>
                    <a:pt x="45103" y="3089543"/>
                  </a:lnTo>
                  <a:cubicBezTo>
                    <a:pt x="33141" y="3089543"/>
                    <a:pt x="21669" y="3084791"/>
                    <a:pt x="13210" y="3076333"/>
                  </a:cubicBezTo>
                  <a:cubicBezTo>
                    <a:pt x="4752" y="3067874"/>
                    <a:pt x="0" y="3056402"/>
                    <a:pt x="0" y="3044440"/>
                  </a:cubicBezTo>
                  <a:lnTo>
                    <a:pt x="0" y="45103"/>
                  </a:lnTo>
                  <a:cubicBezTo>
                    <a:pt x="0" y="33141"/>
                    <a:pt x="4752" y="21669"/>
                    <a:pt x="13210" y="13210"/>
                  </a:cubicBezTo>
                  <a:cubicBezTo>
                    <a:pt x="21669" y="4752"/>
                    <a:pt x="33141" y="0"/>
                    <a:pt x="45103" y="0"/>
                  </a:cubicBezTo>
                  <a:close/>
                </a:path>
              </a:pathLst>
            </a:custGeom>
            <a:solidFill>
              <a:srgbClr val="13090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305597" cy="3165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85358" y="3307777"/>
            <a:ext cx="13769230" cy="80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b="true" sz="5000" spc="-151">
                <a:solidFill>
                  <a:srgbClr val="FFF9CF"/>
                </a:solidFill>
                <a:latin typeface="Arimo Bold"/>
                <a:ea typeface="Arimo Bold"/>
                <a:cs typeface="Arimo Bold"/>
                <a:sym typeface="Arimo Bold"/>
              </a:rPr>
              <a:t>Background: The Movie, Director, and Themes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683305" y="4499593"/>
            <a:ext cx="28575" cy="4685854"/>
            <a:chOff x="0" y="0"/>
            <a:chExt cx="38100" cy="6247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6247765"/>
            </a:xfrm>
            <a:custGeom>
              <a:avLst/>
              <a:gdLst/>
              <a:ahLst/>
              <a:cxnLst/>
              <a:rect r="r" b="b" t="t" l="l"/>
              <a:pathLst>
                <a:path h="6247765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6228715"/>
                  </a:lnTo>
                  <a:cubicBezTo>
                    <a:pt x="38100" y="6239256"/>
                    <a:pt x="29591" y="6247765"/>
                    <a:pt x="19050" y="6247765"/>
                  </a:cubicBezTo>
                  <a:cubicBezTo>
                    <a:pt x="8509" y="6247765"/>
                    <a:pt x="0" y="6239256"/>
                    <a:pt x="0" y="622871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81977" y="5041922"/>
            <a:ext cx="865882" cy="28575"/>
            <a:chOff x="0" y="0"/>
            <a:chExt cx="1154510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4557" cy="38100"/>
            </a:xfrm>
            <a:custGeom>
              <a:avLst/>
              <a:gdLst/>
              <a:ahLst/>
              <a:cxnLst/>
              <a:rect r="r" b="b" t="t" l="l"/>
              <a:pathLst>
                <a:path h="38100" w="115455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35507" y="0"/>
                  </a:lnTo>
                  <a:cubicBezTo>
                    <a:pt x="1146048" y="0"/>
                    <a:pt x="1154557" y="8509"/>
                    <a:pt x="1154557" y="19050"/>
                  </a:cubicBezTo>
                  <a:cubicBezTo>
                    <a:pt x="1154557" y="29591"/>
                    <a:pt x="1145921" y="38100"/>
                    <a:pt x="113550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414521" y="4773139"/>
            <a:ext cx="566142" cy="566142"/>
            <a:chOff x="0" y="0"/>
            <a:chExt cx="754857" cy="7548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742188" cy="742188"/>
            </a:xfrm>
            <a:custGeom>
              <a:avLst/>
              <a:gdLst/>
              <a:ahLst/>
              <a:cxnLst/>
              <a:rect r="r" b="b" t="t" l="l"/>
              <a:pathLst>
                <a:path h="742188" w="742188">
                  <a:moveTo>
                    <a:pt x="0" y="138557"/>
                  </a:moveTo>
                  <a:cubicBezTo>
                    <a:pt x="0" y="61976"/>
                    <a:pt x="61976" y="0"/>
                    <a:pt x="138557" y="0"/>
                  </a:cubicBezTo>
                  <a:lnTo>
                    <a:pt x="603631" y="0"/>
                  </a:lnTo>
                  <a:cubicBezTo>
                    <a:pt x="680085" y="0"/>
                    <a:pt x="742188" y="61976"/>
                    <a:pt x="742188" y="138557"/>
                  </a:cubicBezTo>
                  <a:lnTo>
                    <a:pt x="742188" y="603631"/>
                  </a:lnTo>
                  <a:cubicBezTo>
                    <a:pt x="742188" y="680085"/>
                    <a:pt x="680212" y="742188"/>
                    <a:pt x="603631" y="742188"/>
                  </a:cubicBezTo>
                  <a:lnTo>
                    <a:pt x="138557" y="742188"/>
                  </a:lnTo>
                  <a:cubicBezTo>
                    <a:pt x="61976" y="742188"/>
                    <a:pt x="0" y="680085"/>
                    <a:pt x="0" y="603631"/>
                  </a:cubicBezTo>
                  <a:close/>
                </a:path>
              </a:pathLst>
            </a:custGeom>
            <a:solidFill>
              <a:srgbClr val="6A626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4888" cy="754888"/>
            </a:xfrm>
            <a:custGeom>
              <a:avLst/>
              <a:gdLst/>
              <a:ahLst/>
              <a:cxnLst/>
              <a:rect r="r" b="b" t="t" l="l"/>
              <a:pathLst>
                <a:path h="754888" w="754888">
                  <a:moveTo>
                    <a:pt x="0" y="144907"/>
                  </a:moveTo>
                  <a:cubicBezTo>
                    <a:pt x="0" y="64897"/>
                    <a:pt x="64897" y="0"/>
                    <a:pt x="144907" y="0"/>
                  </a:cubicBezTo>
                  <a:lnTo>
                    <a:pt x="609981" y="0"/>
                  </a:lnTo>
                  <a:lnTo>
                    <a:pt x="609981" y="6350"/>
                  </a:lnTo>
                  <a:lnTo>
                    <a:pt x="609981" y="0"/>
                  </a:lnTo>
                  <a:cubicBezTo>
                    <a:pt x="689991" y="0"/>
                    <a:pt x="754888" y="64897"/>
                    <a:pt x="754888" y="144907"/>
                  </a:cubicBezTo>
                  <a:lnTo>
                    <a:pt x="748538" y="144907"/>
                  </a:lnTo>
                  <a:lnTo>
                    <a:pt x="754888" y="144907"/>
                  </a:lnTo>
                  <a:lnTo>
                    <a:pt x="754888" y="609981"/>
                  </a:lnTo>
                  <a:lnTo>
                    <a:pt x="748538" y="609981"/>
                  </a:lnTo>
                  <a:lnTo>
                    <a:pt x="754888" y="609981"/>
                  </a:lnTo>
                  <a:cubicBezTo>
                    <a:pt x="754888" y="689991"/>
                    <a:pt x="689991" y="754888"/>
                    <a:pt x="609981" y="754888"/>
                  </a:cubicBezTo>
                  <a:lnTo>
                    <a:pt x="609981" y="748538"/>
                  </a:lnTo>
                  <a:lnTo>
                    <a:pt x="609981" y="754888"/>
                  </a:lnTo>
                  <a:lnTo>
                    <a:pt x="144907" y="754888"/>
                  </a:lnTo>
                  <a:lnTo>
                    <a:pt x="144907" y="748538"/>
                  </a:lnTo>
                  <a:lnTo>
                    <a:pt x="144907" y="754888"/>
                  </a:lnTo>
                  <a:cubicBezTo>
                    <a:pt x="64897" y="754888"/>
                    <a:pt x="0" y="689991"/>
                    <a:pt x="0" y="609981"/>
                  </a:cubicBezTo>
                  <a:lnTo>
                    <a:pt x="0" y="144907"/>
                  </a:lnTo>
                  <a:lnTo>
                    <a:pt x="6350" y="144907"/>
                  </a:lnTo>
                  <a:lnTo>
                    <a:pt x="0" y="144907"/>
                  </a:lnTo>
                  <a:moveTo>
                    <a:pt x="12700" y="144907"/>
                  </a:moveTo>
                  <a:lnTo>
                    <a:pt x="12700" y="609981"/>
                  </a:lnTo>
                  <a:lnTo>
                    <a:pt x="6350" y="609981"/>
                  </a:lnTo>
                  <a:lnTo>
                    <a:pt x="12700" y="609981"/>
                  </a:lnTo>
                  <a:cubicBezTo>
                    <a:pt x="12700" y="683006"/>
                    <a:pt x="71882" y="742188"/>
                    <a:pt x="144907" y="742188"/>
                  </a:cubicBezTo>
                  <a:lnTo>
                    <a:pt x="609981" y="742188"/>
                  </a:lnTo>
                  <a:cubicBezTo>
                    <a:pt x="683006" y="742188"/>
                    <a:pt x="742188" y="683006"/>
                    <a:pt x="742188" y="609981"/>
                  </a:cubicBezTo>
                  <a:lnTo>
                    <a:pt x="742188" y="144907"/>
                  </a:lnTo>
                  <a:cubicBezTo>
                    <a:pt x="742188" y="71882"/>
                    <a:pt x="683006" y="12700"/>
                    <a:pt x="609981" y="12700"/>
                  </a:cubicBezTo>
                  <a:lnTo>
                    <a:pt x="144907" y="12700"/>
                  </a:lnTo>
                  <a:lnTo>
                    <a:pt x="144907" y="6350"/>
                  </a:lnTo>
                  <a:lnTo>
                    <a:pt x="144907" y="12700"/>
                  </a:lnTo>
                  <a:cubicBezTo>
                    <a:pt x="71882" y="12700"/>
                    <a:pt x="12700" y="71882"/>
                    <a:pt x="12700" y="14490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947326" y="6278833"/>
            <a:ext cx="865882" cy="28575"/>
            <a:chOff x="0" y="0"/>
            <a:chExt cx="1154510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4557" cy="38100"/>
            </a:xfrm>
            <a:custGeom>
              <a:avLst/>
              <a:gdLst/>
              <a:ahLst/>
              <a:cxnLst/>
              <a:rect r="r" b="b" t="t" l="l"/>
              <a:pathLst>
                <a:path h="38100" w="115455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35507" y="0"/>
                  </a:lnTo>
                  <a:cubicBezTo>
                    <a:pt x="1146048" y="0"/>
                    <a:pt x="1154557" y="8509"/>
                    <a:pt x="1154557" y="19050"/>
                  </a:cubicBezTo>
                  <a:cubicBezTo>
                    <a:pt x="1154557" y="29591"/>
                    <a:pt x="1145921" y="38100"/>
                    <a:pt x="113550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414521" y="6010049"/>
            <a:ext cx="566142" cy="566142"/>
            <a:chOff x="0" y="0"/>
            <a:chExt cx="754857" cy="7548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742188" cy="742188"/>
            </a:xfrm>
            <a:custGeom>
              <a:avLst/>
              <a:gdLst/>
              <a:ahLst/>
              <a:cxnLst/>
              <a:rect r="r" b="b" t="t" l="l"/>
              <a:pathLst>
                <a:path h="742188" w="742188">
                  <a:moveTo>
                    <a:pt x="0" y="138557"/>
                  </a:moveTo>
                  <a:cubicBezTo>
                    <a:pt x="0" y="61976"/>
                    <a:pt x="61976" y="0"/>
                    <a:pt x="138557" y="0"/>
                  </a:cubicBezTo>
                  <a:lnTo>
                    <a:pt x="603631" y="0"/>
                  </a:lnTo>
                  <a:cubicBezTo>
                    <a:pt x="680085" y="0"/>
                    <a:pt x="742188" y="61976"/>
                    <a:pt x="742188" y="138557"/>
                  </a:cubicBezTo>
                  <a:lnTo>
                    <a:pt x="742188" y="603631"/>
                  </a:lnTo>
                  <a:cubicBezTo>
                    <a:pt x="742188" y="680085"/>
                    <a:pt x="680212" y="742188"/>
                    <a:pt x="603631" y="742188"/>
                  </a:cubicBezTo>
                  <a:lnTo>
                    <a:pt x="138557" y="742188"/>
                  </a:lnTo>
                  <a:cubicBezTo>
                    <a:pt x="61976" y="742188"/>
                    <a:pt x="0" y="680085"/>
                    <a:pt x="0" y="603631"/>
                  </a:cubicBezTo>
                  <a:close/>
                </a:path>
              </a:pathLst>
            </a:custGeom>
            <a:solidFill>
              <a:srgbClr val="6A626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4888" cy="754888"/>
            </a:xfrm>
            <a:custGeom>
              <a:avLst/>
              <a:gdLst/>
              <a:ahLst/>
              <a:cxnLst/>
              <a:rect r="r" b="b" t="t" l="l"/>
              <a:pathLst>
                <a:path h="754888" w="754888">
                  <a:moveTo>
                    <a:pt x="0" y="144907"/>
                  </a:moveTo>
                  <a:cubicBezTo>
                    <a:pt x="0" y="64897"/>
                    <a:pt x="64897" y="0"/>
                    <a:pt x="144907" y="0"/>
                  </a:cubicBezTo>
                  <a:lnTo>
                    <a:pt x="609981" y="0"/>
                  </a:lnTo>
                  <a:lnTo>
                    <a:pt x="609981" y="6350"/>
                  </a:lnTo>
                  <a:lnTo>
                    <a:pt x="609981" y="0"/>
                  </a:lnTo>
                  <a:cubicBezTo>
                    <a:pt x="689991" y="0"/>
                    <a:pt x="754888" y="64897"/>
                    <a:pt x="754888" y="144907"/>
                  </a:cubicBezTo>
                  <a:lnTo>
                    <a:pt x="748538" y="144907"/>
                  </a:lnTo>
                  <a:lnTo>
                    <a:pt x="754888" y="144907"/>
                  </a:lnTo>
                  <a:lnTo>
                    <a:pt x="754888" y="609981"/>
                  </a:lnTo>
                  <a:lnTo>
                    <a:pt x="748538" y="609981"/>
                  </a:lnTo>
                  <a:lnTo>
                    <a:pt x="754888" y="609981"/>
                  </a:lnTo>
                  <a:cubicBezTo>
                    <a:pt x="754888" y="689991"/>
                    <a:pt x="689991" y="754888"/>
                    <a:pt x="609981" y="754888"/>
                  </a:cubicBezTo>
                  <a:lnTo>
                    <a:pt x="609981" y="748538"/>
                  </a:lnTo>
                  <a:lnTo>
                    <a:pt x="609981" y="754888"/>
                  </a:lnTo>
                  <a:lnTo>
                    <a:pt x="144907" y="754888"/>
                  </a:lnTo>
                  <a:lnTo>
                    <a:pt x="144907" y="748538"/>
                  </a:lnTo>
                  <a:lnTo>
                    <a:pt x="144907" y="754888"/>
                  </a:lnTo>
                  <a:cubicBezTo>
                    <a:pt x="64897" y="754888"/>
                    <a:pt x="0" y="689991"/>
                    <a:pt x="0" y="609981"/>
                  </a:cubicBezTo>
                  <a:lnTo>
                    <a:pt x="0" y="144907"/>
                  </a:lnTo>
                  <a:lnTo>
                    <a:pt x="6350" y="144907"/>
                  </a:lnTo>
                  <a:lnTo>
                    <a:pt x="0" y="144907"/>
                  </a:lnTo>
                  <a:moveTo>
                    <a:pt x="12700" y="144907"/>
                  </a:moveTo>
                  <a:lnTo>
                    <a:pt x="12700" y="609981"/>
                  </a:lnTo>
                  <a:lnTo>
                    <a:pt x="6350" y="609981"/>
                  </a:lnTo>
                  <a:lnTo>
                    <a:pt x="12700" y="609981"/>
                  </a:lnTo>
                  <a:cubicBezTo>
                    <a:pt x="12700" y="683006"/>
                    <a:pt x="71882" y="742188"/>
                    <a:pt x="144907" y="742188"/>
                  </a:cubicBezTo>
                  <a:lnTo>
                    <a:pt x="609981" y="742188"/>
                  </a:lnTo>
                  <a:cubicBezTo>
                    <a:pt x="683006" y="742188"/>
                    <a:pt x="742188" y="683006"/>
                    <a:pt x="742188" y="609981"/>
                  </a:cubicBezTo>
                  <a:lnTo>
                    <a:pt x="742188" y="144907"/>
                  </a:lnTo>
                  <a:cubicBezTo>
                    <a:pt x="742188" y="71882"/>
                    <a:pt x="683006" y="12700"/>
                    <a:pt x="609981" y="12700"/>
                  </a:cubicBezTo>
                  <a:lnTo>
                    <a:pt x="144907" y="12700"/>
                  </a:lnTo>
                  <a:lnTo>
                    <a:pt x="144907" y="6350"/>
                  </a:lnTo>
                  <a:lnTo>
                    <a:pt x="144907" y="12700"/>
                  </a:lnTo>
                  <a:cubicBezTo>
                    <a:pt x="71882" y="12700"/>
                    <a:pt x="12700" y="71882"/>
                    <a:pt x="12700" y="14490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581977" y="7510832"/>
            <a:ext cx="865882" cy="28575"/>
            <a:chOff x="0" y="0"/>
            <a:chExt cx="1154510" cy="38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54557" cy="38100"/>
            </a:xfrm>
            <a:custGeom>
              <a:avLst/>
              <a:gdLst/>
              <a:ahLst/>
              <a:cxnLst/>
              <a:rect r="r" b="b" t="t" l="l"/>
              <a:pathLst>
                <a:path h="38100" w="115455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35507" y="0"/>
                  </a:lnTo>
                  <a:cubicBezTo>
                    <a:pt x="1146048" y="0"/>
                    <a:pt x="1154557" y="8509"/>
                    <a:pt x="1154557" y="19050"/>
                  </a:cubicBezTo>
                  <a:cubicBezTo>
                    <a:pt x="1154557" y="29591"/>
                    <a:pt x="1145921" y="38100"/>
                    <a:pt x="113550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414521" y="7242048"/>
            <a:ext cx="566142" cy="566142"/>
            <a:chOff x="0" y="0"/>
            <a:chExt cx="754857" cy="7548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742188" cy="742188"/>
            </a:xfrm>
            <a:custGeom>
              <a:avLst/>
              <a:gdLst/>
              <a:ahLst/>
              <a:cxnLst/>
              <a:rect r="r" b="b" t="t" l="l"/>
              <a:pathLst>
                <a:path h="742188" w="742188">
                  <a:moveTo>
                    <a:pt x="0" y="138557"/>
                  </a:moveTo>
                  <a:cubicBezTo>
                    <a:pt x="0" y="61976"/>
                    <a:pt x="61976" y="0"/>
                    <a:pt x="138557" y="0"/>
                  </a:cubicBezTo>
                  <a:lnTo>
                    <a:pt x="603631" y="0"/>
                  </a:lnTo>
                  <a:cubicBezTo>
                    <a:pt x="680085" y="0"/>
                    <a:pt x="742188" y="61976"/>
                    <a:pt x="742188" y="138557"/>
                  </a:cubicBezTo>
                  <a:lnTo>
                    <a:pt x="742188" y="603631"/>
                  </a:lnTo>
                  <a:cubicBezTo>
                    <a:pt x="742188" y="680085"/>
                    <a:pt x="680212" y="742188"/>
                    <a:pt x="603631" y="742188"/>
                  </a:cubicBezTo>
                  <a:lnTo>
                    <a:pt x="138557" y="742188"/>
                  </a:lnTo>
                  <a:cubicBezTo>
                    <a:pt x="61976" y="742188"/>
                    <a:pt x="0" y="680085"/>
                    <a:pt x="0" y="603631"/>
                  </a:cubicBezTo>
                  <a:close/>
                </a:path>
              </a:pathLst>
            </a:custGeom>
            <a:solidFill>
              <a:srgbClr val="6A626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54888" cy="754888"/>
            </a:xfrm>
            <a:custGeom>
              <a:avLst/>
              <a:gdLst/>
              <a:ahLst/>
              <a:cxnLst/>
              <a:rect r="r" b="b" t="t" l="l"/>
              <a:pathLst>
                <a:path h="754888" w="754888">
                  <a:moveTo>
                    <a:pt x="0" y="144907"/>
                  </a:moveTo>
                  <a:cubicBezTo>
                    <a:pt x="0" y="64897"/>
                    <a:pt x="64897" y="0"/>
                    <a:pt x="144907" y="0"/>
                  </a:cubicBezTo>
                  <a:lnTo>
                    <a:pt x="609981" y="0"/>
                  </a:lnTo>
                  <a:lnTo>
                    <a:pt x="609981" y="6350"/>
                  </a:lnTo>
                  <a:lnTo>
                    <a:pt x="609981" y="0"/>
                  </a:lnTo>
                  <a:cubicBezTo>
                    <a:pt x="689991" y="0"/>
                    <a:pt x="754888" y="64897"/>
                    <a:pt x="754888" y="144907"/>
                  </a:cubicBezTo>
                  <a:lnTo>
                    <a:pt x="748538" y="144907"/>
                  </a:lnTo>
                  <a:lnTo>
                    <a:pt x="754888" y="144907"/>
                  </a:lnTo>
                  <a:lnTo>
                    <a:pt x="754888" y="609981"/>
                  </a:lnTo>
                  <a:lnTo>
                    <a:pt x="748538" y="609981"/>
                  </a:lnTo>
                  <a:lnTo>
                    <a:pt x="754888" y="609981"/>
                  </a:lnTo>
                  <a:cubicBezTo>
                    <a:pt x="754888" y="689991"/>
                    <a:pt x="689991" y="754888"/>
                    <a:pt x="609981" y="754888"/>
                  </a:cubicBezTo>
                  <a:lnTo>
                    <a:pt x="609981" y="748538"/>
                  </a:lnTo>
                  <a:lnTo>
                    <a:pt x="609981" y="754888"/>
                  </a:lnTo>
                  <a:lnTo>
                    <a:pt x="144907" y="754888"/>
                  </a:lnTo>
                  <a:lnTo>
                    <a:pt x="144907" y="748538"/>
                  </a:lnTo>
                  <a:lnTo>
                    <a:pt x="144907" y="754888"/>
                  </a:lnTo>
                  <a:cubicBezTo>
                    <a:pt x="64897" y="754888"/>
                    <a:pt x="0" y="689991"/>
                    <a:pt x="0" y="609981"/>
                  </a:cubicBezTo>
                  <a:lnTo>
                    <a:pt x="0" y="144907"/>
                  </a:lnTo>
                  <a:lnTo>
                    <a:pt x="6350" y="144907"/>
                  </a:lnTo>
                  <a:lnTo>
                    <a:pt x="0" y="144907"/>
                  </a:lnTo>
                  <a:moveTo>
                    <a:pt x="12700" y="144907"/>
                  </a:moveTo>
                  <a:lnTo>
                    <a:pt x="12700" y="609981"/>
                  </a:lnTo>
                  <a:lnTo>
                    <a:pt x="6350" y="609981"/>
                  </a:lnTo>
                  <a:lnTo>
                    <a:pt x="12700" y="609981"/>
                  </a:lnTo>
                  <a:cubicBezTo>
                    <a:pt x="12700" y="683006"/>
                    <a:pt x="71882" y="742188"/>
                    <a:pt x="144907" y="742188"/>
                  </a:cubicBezTo>
                  <a:lnTo>
                    <a:pt x="609981" y="742188"/>
                  </a:lnTo>
                  <a:cubicBezTo>
                    <a:pt x="683006" y="742188"/>
                    <a:pt x="742188" y="683006"/>
                    <a:pt x="742188" y="609981"/>
                  </a:cubicBezTo>
                  <a:lnTo>
                    <a:pt x="742188" y="144907"/>
                  </a:lnTo>
                  <a:cubicBezTo>
                    <a:pt x="742188" y="71882"/>
                    <a:pt x="683006" y="12700"/>
                    <a:pt x="609981" y="12700"/>
                  </a:cubicBezTo>
                  <a:lnTo>
                    <a:pt x="144907" y="12700"/>
                  </a:lnTo>
                  <a:lnTo>
                    <a:pt x="144907" y="6350"/>
                  </a:lnTo>
                  <a:lnTo>
                    <a:pt x="144907" y="12700"/>
                  </a:lnTo>
                  <a:cubicBezTo>
                    <a:pt x="71882" y="12700"/>
                    <a:pt x="12700" y="71882"/>
                    <a:pt x="12700" y="14490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1623030" y="4908722"/>
            <a:ext cx="148978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b="true" sz="2900" spc="-88">
                <a:solidFill>
                  <a:srgbClr val="FFF9C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15782" y="4695599"/>
            <a:ext cx="3366195" cy="39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375" spc="-72" strike="noStrike" u="none">
                <a:solidFill>
                  <a:srgbClr val="FFF9CF"/>
                </a:solidFill>
                <a:latin typeface="Arimo Bold"/>
                <a:ea typeface="Arimo Bold"/>
                <a:cs typeface="Arimo Bold"/>
                <a:sym typeface="Arimo Bold"/>
              </a:rPr>
              <a:t>Release and Adaptation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664446" y="5182862"/>
            <a:ext cx="6917531" cy="846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77"/>
              </a:lnSpc>
            </a:pPr>
            <a:r>
              <a:rPr lang="en-US" b="true" sz="2199" spc="-43">
                <a:solidFill>
                  <a:srgbClr val="FFF9CF"/>
                </a:solidFill>
                <a:latin typeface="Inter Bold"/>
                <a:ea typeface="Inter Bold"/>
                <a:cs typeface="Inter Bold"/>
                <a:sym typeface="Inter Bold"/>
              </a:rPr>
              <a:t>The Green Mile, released in 1999, is a film adaptation of Stephen King's novel of the same name.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86269" y="6145632"/>
            <a:ext cx="222647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b="true" sz="2900" spc="-88">
                <a:solidFill>
                  <a:srgbClr val="FFF9C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58179" y="5955281"/>
            <a:ext cx="3404146" cy="39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375" spc="-72" strike="noStrike" u="none">
                <a:solidFill>
                  <a:srgbClr val="FFF9CF"/>
                </a:solidFill>
                <a:latin typeface="Arimo Bold"/>
                <a:ea typeface="Arimo Bold"/>
                <a:cs typeface="Arimo Bold"/>
                <a:sym typeface="Arimo Bold"/>
              </a:rPr>
              <a:t>Frank Darabont's Vision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13209" y="7674543"/>
            <a:ext cx="4975631" cy="172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77"/>
              </a:lnSpc>
              <a:spcBef>
                <a:spcPct val="0"/>
              </a:spcBef>
            </a:pPr>
            <a:r>
              <a:rPr lang="en-US" b="true" sz="2199" spc="-43" strike="noStrike" u="none">
                <a:solidFill>
                  <a:srgbClr val="FFF9CF"/>
                </a:solidFill>
                <a:latin typeface="Inter Bold"/>
                <a:ea typeface="Inter Bold"/>
                <a:cs typeface="Inter Bold"/>
                <a:sym typeface="Inter Bold"/>
              </a:rPr>
              <a:t>Directed by Frank Darabont, known for his work on The Shawshank Redemption, the film captures the essence of King's storytelling.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83292" y="7377631"/>
            <a:ext cx="228451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b="true" sz="2900" spc="-88">
                <a:solidFill>
                  <a:srgbClr val="FFF9C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44506" y="7187279"/>
            <a:ext cx="3092500" cy="39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b="true" sz="2375" spc="-72" strike="noStrike" u="none">
                <a:solidFill>
                  <a:srgbClr val="FFF9CF"/>
                </a:solidFill>
                <a:latin typeface="Arimo Bold"/>
                <a:ea typeface="Arimo Bold"/>
                <a:cs typeface="Arimo Bold"/>
                <a:sym typeface="Arimo Bold"/>
              </a:rPr>
              <a:t>Themes Explored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19475" y="7674543"/>
            <a:ext cx="6917531" cy="1284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77"/>
              </a:lnSpc>
              <a:spcBef>
                <a:spcPct val="0"/>
              </a:spcBef>
            </a:pPr>
            <a:r>
              <a:rPr lang="en-US" b="true" sz="2199" spc="-43" strike="noStrike" u="none">
                <a:solidFill>
                  <a:srgbClr val="FFF9CF"/>
                </a:solidFill>
                <a:latin typeface="Inter Bold"/>
                <a:ea typeface="Inter Bold"/>
                <a:cs typeface="Inter Bold"/>
                <a:sym typeface="Inter Bold"/>
              </a:rPr>
              <a:t>The Green Mile explores themes of redemption, morality, and the complex nature of justice, all set against the backdrop of a prison.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3146" y="1828244"/>
            <a:ext cx="7315200" cy="883052"/>
          </a:xfrm>
          <a:custGeom>
            <a:avLst/>
            <a:gdLst/>
            <a:ahLst/>
            <a:cxnLst/>
            <a:rect r="r" b="b" t="t" l="l"/>
            <a:pathLst>
              <a:path h="883052" w="7315200">
                <a:moveTo>
                  <a:pt x="0" y="0"/>
                </a:moveTo>
                <a:lnTo>
                  <a:pt x="7315200" y="0"/>
                </a:lnTo>
                <a:lnTo>
                  <a:pt x="7315200" y="883051"/>
                </a:lnTo>
                <a:lnTo>
                  <a:pt x="0" y="883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3146" y="227639"/>
            <a:ext cx="6964589" cy="160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8"/>
              </a:lnSpc>
            </a:pPr>
            <a:r>
              <a:rPr lang="en-US" b="true" sz="4968" spc="-150">
                <a:solidFill>
                  <a:srgbClr val="9BD45F"/>
                </a:solidFill>
                <a:latin typeface="Arimo Bold"/>
                <a:ea typeface="Arimo Bold"/>
                <a:cs typeface="Arimo Bold"/>
                <a:sym typeface="Arimo Bold"/>
              </a:rPr>
              <a:t>The Green Mile: Path to the “Finality”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1892" y="2730168"/>
            <a:ext cx="7294520" cy="1321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7847" indent="-298923" lvl="1">
              <a:lnSpc>
                <a:spcPts val="3488"/>
              </a:lnSpc>
              <a:buFont typeface="Arial"/>
              <a:buChar char="•"/>
            </a:pPr>
            <a:r>
              <a:rPr lang="en-US" b="true" sz="2769" spc="-84">
                <a:solidFill>
                  <a:srgbClr val="DADBF1"/>
                </a:solidFill>
                <a:latin typeface="Arimo Bold"/>
                <a:ea typeface="Arimo Bold"/>
                <a:cs typeface="Arimo Bold"/>
                <a:sym typeface="Arimo Bold"/>
              </a:rPr>
              <a:t>The death row is usually called “The Last Mile”, but here it was rebranded with a stark and unforgettable visual connection.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1892" y="5778299"/>
            <a:ext cx="6580842" cy="132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8394" indent="-299197" lvl="1">
              <a:lnSpc>
                <a:spcPts val="3491"/>
              </a:lnSpc>
              <a:buFont typeface="Arial"/>
              <a:buChar char="•"/>
            </a:pPr>
            <a:r>
              <a:rPr lang="en-US" b="true" sz="2771" spc="-84">
                <a:solidFill>
                  <a:srgbClr val="DADBF1"/>
                </a:solidFill>
                <a:latin typeface="Arimo Bold"/>
                <a:ea typeface="Arimo Bold"/>
                <a:cs typeface="Arimo Bold"/>
                <a:sym typeface="Arimo Bold"/>
              </a:rPr>
              <a:t>The Green Mile was the final walk for prisoners, a path leading them from their cells to the electric chair.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1892" y="7521404"/>
            <a:ext cx="6203414" cy="175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8394" indent="-299197" lvl="1">
              <a:lnSpc>
                <a:spcPts val="3491"/>
              </a:lnSpc>
              <a:buFont typeface="Arial"/>
              <a:buChar char="•"/>
            </a:pPr>
            <a:r>
              <a:rPr lang="en-US" b="true" sz="2771" spc="-84">
                <a:solidFill>
                  <a:srgbClr val="DADBF1"/>
                </a:solidFill>
                <a:latin typeface="Arimo Bold"/>
                <a:ea typeface="Arimo Bold"/>
                <a:cs typeface="Arimo Bold"/>
                <a:sym typeface="Arimo Bold"/>
              </a:rPr>
              <a:t>The journey along the Green Mile was both literal and symbolic, marking the end of a prisoner’s story.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892" y="4473291"/>
            <a:ext cx="8132108" cy="88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8394" indent="-299197" lvl="1">
              <a:lnSpc>
                <a:spcPts val="3491"/>
              </a:lnSpc>
              <a:buFont typeface="Arial"/>
              <a:buChar char="•"/>
            </a:pPr>
            <a:r>
              <a:rPr lang="en-US" b="true" sz="2771" spc="-84">
                <a:solidFill>
                  <a:srgbClr val="DADBF1"/>
                </a:solidFill>
                <a:latin typeface="Arimo Bold"/>
                <a:ea typeface="Arimo Bold"/>
                <a:cs typeface="Arimo Bold"/>
                <a:sym typeface="Arimo Bold"/>
              </a:rPr>
              <a:t>At Cold Mountain, this path earned its name because its floor color was faded green.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36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3572" y="3464310"/>
            <a:ext cx="5558319" cy="121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8996" indent="-249498" lvl="1">
              <a:lnSpc>
                <a:spcPts val="3235"/>
              </a:lnSpc>
              <a:buFont typeface="Arial"/>
              <a:buChar char="•"/>
            </a:pPr>
            <a:r>
              <a:rPr lang="en-US" sz="2311">
                <a:solidFill>
                  <a:srgbClr val="F8EEF6"/>
                </a:solidFill>
                <a:latin typeface="Canva Sans"/>
                <a:ea typeface="Canva Sans"/>
                <a:cs typeface="Canva Sans"/>
                <a:sym typeface="Canva Sans"/>
              </a:rPr>
              <a:t>Witnesses to the execution bore silent testimony to the gravity of the  law’s ultimate punishment.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320709" y="6481289"/>
            <a:ext cx="9326880" cy="4239067"/>
            <a:chOff x="0" y="0"/>
            <a:chExt cx="7620000" cy="3463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3"/>
              <a:stretch>
                <a:fillRect l="0" t="-24313" r="0" b="-2431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9C601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602610" y="-2226787"/>
            <a:ext cx="7315200" cy="3803904"/>
          </a:xfrm>
          <a:custGeom>
            <a:avLst/>
            <a:gdLst/>
            <a:ahLst/>
            <a:cxnLst/>
            <a:rect r="r" b="b" t="t" l="l"/>
            <a:pathLst>
              <a:path h="3803904" w="7315200">
                <a:moveTo>
                  <a:pt x="0" y="0"/>
                </a:moveTo>
                <a:lnTo>
                  <a:pt x="7315200" y="0"/>
                </a:lnTo>
                <a:lnTo>
                  <a:pt x="7315200" y="3803904"/>
                </a:lnTo>
                <a:lnTo>
                  <a:pt x="0" y="3803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68401" y="274638"/>
            <a:ext cx="13151198" cy="75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b="true" sz="4812" spc="-146">
                <a:solidFill>
                  <a:srgbClr val="F8EEF6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THE EXECUTION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3572" y="1248273"/>
            <a:ext cx="5039038" cy="61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b="true" sz="3705" spc="-112">
                <a:solidFill>
                  <a:srgbClr val="F6F4F4"/>
                </a:solidFill>
                <a:latin typeface="Arimo Bold"/>
                <a:ea typeface="Arimo Bold"/>
                <a:cs typeface="Arimo Bold"/>
                <a:sym typeface="Arimo Bold"/>
              </a:rPr>
              <a:t>"Old Sparky"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3572" y="2057263"/>
            <a:ext cx="5558319" cy="121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8996" indent="-249498" lvl="1">
              <a:lnSpc>
                <a:spcPts val="3235"/>
              </a:lnSpc>
              <a:buFont typeface="Arial"/>
              <a:buChar char="•"/>
            </a:pPr>
            <a:r>
              <a:rPr lang="en-US" sz="2311">
                <a:solidFill>
                  <a:srgbClr val="F8EEF6"/>
                </a:solidFill>
                <a:latin typeface="Canva Sans"/>
                <a:ea typeface="Canva Sans"/>
                <a:cs typeface="Canva Sans"/>
                <a:sym typeface="Canva Sans"/>
              </a:rPr>
              <a:t>The execution chamber stood as a place of finality, where justice and morality intersected.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3572" y="4857014"/>
            <a:ext cx="5558319" cy="162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8996" indent="-249498" lvl="1">
              <a:lnSpc>
                <a:spcPts val="3235"/>
              </a:lnSpc>
              <a:buFont typeface="Arial"/>
              <a:buChar char="•"/>
            </a:pPr>
            <a:r>
              <a:rPr lang="en-US" sz="2311">
                <a:solidFill>
                  <a:srgbClr val="F8EEF6"/>
                </a:solidFill>
                <a:latin typeface="Canva Sans"/>
                <a:ea typeface="Canva Sans"/>
                <a:cs typeface="Canva Sans"/>
                <a:sym typeface="Canva Sans"/>
              </a:rPr>
              <a:t>The chamber, dimly lit and heavy with the weight of finality , became the setting for the irreversible conclusion of a prisoner’s story.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43551">
            <a:off x="10152325" y="1667184"/>
            <a:ext cx="10242174" cy="7337121"/>
          </a:xfrm>
          <a:custGeom>
            <a:avLst/>
            <a:gdLst/>
            <a:ahLst/>
            <a:cxnLst/>
            <a:rect r="r" b="b" t="t" l="l"/>
            <a:pathLst>
              <a:path h="7337121" w="10242174">
                <a:moveTo>
                  <a:pt x="0" y="0"/>
                </a:moveTo>
                <a:lnTo>
                  <a:pt x="10242175" y="0"/>
                </a:lnTo>
                <a:lnTo>
                  <a:pt x="10242175" y="7337122"/>
                </a:lnTo>
                <a:lnTo>
                  <a:pt x="0" y="733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9571" y="4134349"/>
            <a:ext cx="11178964" cy="153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6"/>
              </a:lnSpc>
            </a:pPr>
            <a:r>
              <a:rPr lang="en-US" b="true" sz="1221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CHARACTERS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C8A888">
                <a:alpha val="92941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882273" y="6689156"/>
            <a:ext cx="8066212" cy="77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b="true" sz="4812" spc="-14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Paul Edgecomb in the Miles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60470" y="-31559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2033876" cy="10287000"/>
          </a:xfrm>
          <a:custGeom>
            <a:avLst/>
            <a:gdLst/>
            <a:ahLst/>
            <a:cxnLst/>
            <a:rect r="r" b="b" t="t" l="l"/>
            <a:pathLst>
              <a:path h="10287000" w="12033876">
                <a:moveTo>
                  <a:pt x="0" y="0"/>
                </a:moveTo>
                <a:lnTo>
                  <a:pt x="12033876" y="0"/>
                </a:lnTo>
                <a:lnTo>
                  <a:pt x="120338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897" r="0" b="-2089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38923" y="981075"/>
            <a:ext cx="4490871" cy="76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b="true" sz="4700" spc="-14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Paul Edgecomb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66701">
            <a:off x="14033619" y="7803617"/>
            <a:ext cx="6166594" cy="4114800"/>
          </a:xfrm>
          <a:custGeom>
            <a:avLst/>
            <a:gdLst/>
            <a:ahLst/>
            <a:cxnLst/>
            <a:rect r="r" b="b" t="t" l="l"/>
            <a:pathLst>
              <a:path h="4114800" w="6166594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85383" y="2008162"/>
            <a:ext cx="4490871" cy="801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0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Paul Edgec</a:t>
            </a: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omb is the head guard on death row at Cold Mountain Penitentiary.</a:t>
            </a:r>
          </a:p>
          <a:p>
            <a:pPr algn="l">
              <a:lnSpc>
                <a:spcPts val="3021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30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 compassionate and fair leader, he ensures the humane treatment of inmates</a:t>
            </a:r>
          </a:p>
          <a:p>
            <a:pPr algn="l">
              <a:lnSpc>
                <a:spcPts val="3021"/>
              </a:lnSpc>
              <a:spcBef>
                <a:spcPct val="0"/>
              </a:spcBef>
            </a:pP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</a:p>
          <a:p>
            <a:pPr algn="l" marL="518160" indent="-259080" lvl="1">
              <a:lnSpc>
                <a:spcPts val="30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His interactions with John Coffey challenge his beliefs about justice and morality.</a:t>
            </a:r>
          </a:p>
          <a:p>
            <a:pPr algn="l">
              <a:lnSpc>
                <a:spcPts val="3021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30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Represents empathy and the emotional toll of enforcing capital punishment.</a:t>
            </a:r>
          </a:p>
          <a:p>
            <a:pPr algn="l">
              <a:lnSpc>
                <a:spcPts val="3021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302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Embarks on a transformative journey, questioning the true meaning of justice.</a:t>
            </a:r>
          </a:p>
          <a:p>
            <a:pPr algn="l">
              <a:lnSpc>
                <a:spcPts val="3023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326785" y="-262067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4"/>
                </a:lnTo>
                <a:lnTo>
                  <a:pt x="0" y="2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-1125957" y="9229842"/>
            <a:ext cx="1388713" cy="1057158"/>
          </a:xfrm>
          <a:custGeom>
            <a:avLst/>
            <a:gdLst/>
            <a:ahLst/>
            <a:cxnLst/>
            <a:rect r="r" b="b" t="t" l="l"/>
            <a:pathLst>
              <a:path h="1057158" w="1388713">
                <a:moveTo>
                  <a:pt x="1388713" y="0"/>
                </a:moveTo>
                <a:lnTo>
                  <a:pt x="0" y="0"/>
                </a:lnTo>
                <a:lnTo>
                  <a:pt x="0" y="1057158"/>
                </a:lnTo>
                <a:lnTo>
                  <a:pt x="1388713" y="1057158"/>
                </a:lnTo>
                <a:lnTo>
                  <a:pt x="1388713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445240">
            <a:off x="-7419234" y="-1555256"/>
            <a:ext cx="11684508" cy="6267145"/>
          </a:xfrm>
          <a:custGeom>
            <a:avLst/>
            <a:gdLst/>
            <a:ahLst/>
            <a:cxnLst/>
            <a:rect r="r" b="b" t="t" l="l"/>
            <a:pathLst>
              <a:path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5"/>
                </a:lnTo>
                <a:lnTo>
                  <a:pt x="0" y="6267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847CC8">
                <a:alpha val="92941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833128" y="8642719"/>
            <a:ext cx="2950285" cy="2572044"/>
          </a:xfrm>
          <a:custGeom>
            <a:avLst/>
            <a:gdLst/>
            <a:ahLst/>
            <a:cxnLst/>
            <a:rect r="r" b="b" t="t" l="l"/>
            <a:pathLst>
              <a:path h="2572044" w="2950285">
                <a:moveTo>
                  <a:pt x="0" y="0"/>
                </a:moveTo>
                <a:lnTo>
                  <a:pt x="2950286" y="0"/>
                </a:lnTo>
                <a:lnTo>
                  <a:pt x="2950286" y="2572044"/>
                </a:lnTo>
                <a:lnTo>
                  <a:pt x="0" y="2572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10224">
            <a:off x="-457621" y="-2057400"/>
            <a:ext cx="5401289" cy="4114800"/>
          </a:xfrm>
          <a:custGeom>
            <a:avLst/>
            <a:gdLst/>
            <a:ahLst/>
            <a:cxnLst/>
            <a:rect r="r" b="b" t="t" l="l"/>
            <a:pathLst>
              <a:path h="4114800" w="5401289">
                <a:moveTo>
                  <a:pt x="0" y="0"/>
                </a:moveTo>
                <a:lnTo>
                  <a:pt x="5401288" y="0"/>
                </a:lnTo>
                <a:lnTo>
                  <a:pt x="5401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7400" y="981075"/>
            <a:ext cx="4490871" cy="76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b="true" sz="4700" spc="-14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John Coffey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629558" y="7099963"/>
            <a:ext cx="5390388" cy="8229600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5308271" y="1437230"/>
            <a:ext cx="15740161" cy="8853841"/>
          </a:xfrm>
          <a:custGeom>
            <a:avLst/>
            <a:gdLst/>
            <a:ahLst/>
            <a:cxnLst/>
            <a:rect r="r" b="b" t="t" l="l"/>
            <a:pathLst>
              <a:path h="8853841" w="15740161">
                <a:moveTo>
                  <a:pt x="0" y="0"/>
                </a:moveTo>
                <a:lnTo>
                  <a:pt x="15740161" y="0"/>
                </a:lnTo>
                <a:lnTo>
                  <a:pt x="15740161" y="8853840"/>
                </a:lnTo>
                <a:lnTo>
                  <a:pt x="0" y="8853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125929" y="-28458"/>
            <a:ext cx="1388713" cy="1057158"/>
          </a:xfrm>
          <a:custGeom>
            <a:avLst/>
            <a:gdLst/>
            <a:ahLst/>
            <a:cxnLst/>
            <a:rect r="r" b="b" t="t" l="l"/>
            <a:pathLst>
              <a:path h="1057158" w="1388713">
                <a:moveTo>
                  <a:pt x="0" y="0"/>
                </a:moveTo>
                <a:lnTo>
                  <a:pt x="1388713" y="0"/>
                </a:lnTo>
                <a:lnTo>
                  <a:pt x="1388713" y="1057158"/>
                </a:lnTo>
                <a:lnTo>
                  <a:pt x="0" y="1057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7079" y="1818005"/>
            <a:ext cx="4490871" cy="7630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021"/>
              </a:lnSpc>
              <a:buFont typeface="Arial"/>
              <a:buChar char="•"/>
            </a:pP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John Coffey is a gentle, soft-spoken death row inmate.</a:t>
            </a:r>
          </a:p>
          <a:p>
            <a:pPr algn="l">
              <a:lnSpc>
                <a:spcPts val="3021"/>
              </a:lnSpc>
            </a:pPr>
          </a:p>
          <a:p>
            <a:pPr algn="l" marL="518160" indent="-259080" lvl="1">
              <a:lnSpc>
                <a:spcPts val="3021"/>
              </a:lnSpc>
              <a:buFont typeface="Arial"/>
              <a:buChar char="•"/>
            </a:pP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Wrongly convicted for crime he didn’t commit</a:t>
            </a:r>
          </a:p>
          <a:p>
            <a:pPr algn="l">
              <a:lnSpc>
                <a:spcPts val="3021"/>
              </a:lnSpc>
            </a:pPr>
          </a:p>
          <a:p>
            <a:pPr algn="l" marL="518160" indent="-259080" lvl="1">
              <a:lnSpc>
                <a:spcPts val="3021"/>
              </a:lnSpc>
              <a:buFont typeface="Arial"/>
              <a:buChar char="•"/>
            </a:pP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Possesses miraculous healing powers, symbolizing purity and divine intervention.</a:t>
            </a:r>
          </a:p>
          <a:p>
            <a:pPr algn="l">
              <a:lnSpc>
                <a:spcPts val="3021"/>
              </a:lnSpc>
            </a:pPr>
          </a:p>
          <a:p>
            <a:pPr algn="l" marL="518160" indent="-259080" lvl="1">
              <a:lnSpc>
                <a:spcPts val="3021"/>
              </a:lnSpc>
              <a:buFont typeface="Arial"/>
              <a:buChar char="•"/>
            </a:pP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Represents themes of sacrifice, empathy, and the injustice of the legal system.</a:t>
            </a:r>
          </a:p>
          <a:p>
            <a:pPr algn="l">
              <a:lnSpc>
                <a:spcPts val="3021"/>
              </a:lnSpc>
            </a:pPr>
          </a:p>
          <a:p>
            <a:pPr algn="l" marL="518160" indent="-259080" lvl="1">
              <a:lnSpc>
                <a:spcPts val="3021"/>
              </a:lnSpc>
              <a:buFont typeface="Arial"/>
              <a:buChar char="•"/>
            </a:pPr>
            <a:r>
              <a:rPr lang="en-US" b="true" sz="2400" spc="-7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His tragic execution highlights societal flaws and the cost of misunderstanding others.</a:t>
            </a:r>
          </a:p>
          <a:p>
            <a:pPr algn="l">
              <a:lnSpc>
                <a:spcPts val="3023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17400" y="-36455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23188" y="-36455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7" y="0"/>
                </a:lnTo>
                <a:lnTo>
                  <a:pt x="7305787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000">
            <a:off x="-482901" y="-202783"/>
            <a:ext cx="19253801" cy="10692566"/>
          </a:xfrm>
          <a:custGeom>
            <a:avLst/>
            <a:gdLst/>
            <a:ahLst/>
            <a:cxnLst/>
            <a:rect r="r" b="b" t="t" l="l"/>
            <a:pathLst>
              <a:path h="10692566" w="19253801">
                <a:moveTo>
                  <a:pt x="0" y="0"/>
                </a:moveTo>
                <a:lnTo>
                  <a:pt x="19253802" y="0"/>
                </a:lnTo>
                <a:lnTo>
                  <a:pt x="19253802" y="10692566"/>
                </a:lnTo>
                <a:lnTo>
                  <a:pt x="0" y="1069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8" r="0" b="-8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14785">
            <a:off x="-1254237" y="-48658"/>
            <a:ext cx="7025645" cy="3951925"/>
          </a:xfrm>
          <a:custGeom>
            <a:avLst/>
            <a:gdLst/>
            <a:ahLst/>
            <a:cxnLst/>
            <a:rect r="r" b="b" t="t" l="l"/>
            <a:pathLst>
              <a:path h="3951925" w="7025645">
                <a:moveTo>
                  <a:pt x="0" y="0"/>
                </a:moveTo>
                <a:lnTo>
                  <a:pt x="7025644" y="0"/>
                </a:lnTo>
                <a:lnTo>
                  <a:pt x="7025644" y="3951925"/>
                </a:lnTo>
                <a:lnTo>
                  <a:pt x="0" y="395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27144" y="267970"/>
            <a:ext cx="7433712" cy="76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b="true" sz="4700" spc="-143">
                <a:solidFill>
                  <a:srgbClr val="FFD2A5"/>
                </a:solidFill>
                <a:latin typeface="Arimo Bold"/>
                <a:ea typeface="Arimo Bold"/>
                <a:cs typeface="Arimo Bold"/>
                <a:sym typeface="Arimo Bold"/>
              </a:rPr>
              <a:t>William ‘Wild Bill’ Wharton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99693">
            <a:off x="12183792" y="257917"/>
            <a:ext cx="8567196" cy="4829259"/>
          </a:xfrm>
          <a:custGeom>
            <a:avLst/>
            <a:gdLst/>
            <a:ahLst/>
            <a:cxnLst/>
            <a:rect r="r" b="b" t="t" l="l"/>
            <a:pathLst>
              <a:path h="4829259" w="8567196">
                <a:moveTo>
                  <a:pt x="8403" y="0"/>
                </a:moveTo>
                <a:lnTo>
                  <a:pt x="8567196" y="14938"/>
                </a:lnTo>
                <a:lnTo>
                  <a:pt x="8558794" y="4829260"/>
                </a:lnTo>
                <a:lnTo>
                  <a:pt x="0" y="4814322"/>
                </a:lnTo>
                <a:lnTo>
                  <a:pt x="8403" y="0"/>
                </a:lnTo>
                <a:close/>
              </a:path>
            </a:pathLst>
          </a:custGeom>
          <a:blipFill>
            <a:blip r:embed="rId4"/>
            <a:stretch>
              <a:fillRect l="-9974" t="-14930" r="-5235" b="-3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798536"/>
            <a:ext cx="5693597" cy="572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021"/>
              </a:lnSpc>
              <a:buFont typeface="Arial"/>
              <a:buChar char="•"/>
            </a:pPr>
            <a:r>
              <a:rPr lang="en-US" b="true" sz="2400" spc="-72">
                <a:solidFill>
                  <a:srgbClr val="FFD2A5"/>
                </a:solidFill>
                <a:latin typeface="Arimo Bold"/>
                <a:ea typeface="Arimo Bold"/>
                <a:cs typeface="Arimo Bold"/>
                <a:sym typeface="Arimo Bold"/>
              </a:rPr>
              <a:t>"Wild Bill" Wharton is a violent and unpredictable death row inmate.</a:t>
            </a:r>
          </a:p>
          <a:p>
            <a:pPr algn="l">
              <a:lnSpc>
                <a:spcPts val="3021"/>
              </a:lnSpc>
            </a:pPr>
          </a:p>
          <a:p>
            <a:pPr algn="l" marL="518160" indent="-259080" lvl="1">
              <a:lnSpc>
                <a:spcPts val="3021"/>
              </a:lnSpc>
              <a:buFont typeface="Arial"/>
              <a:buChar char="•"/>
            </a:pPr>
            <a:r>
              <a:rPr lang="en-US" b="true" sz="2400" spc="-72">
                <a:solidFill>
                  <a:srgbClr val="FFD2A5"/>
                </a:solidFill>
                <a:latin typeface="Arimo Bold"/>
                <a:ea typeface="Arimo Bold"/>
                <a:cs typeface="Arimo Bold"/>
                <a:sym typeface="Arimo Bold"/>
              </a:rPr>
              <a:t>Known for his sadistic behavior and lack of remorse for his crimes.</a:t>
            </a:r>
          </a:p>
          <a:p>
            <a:pPr algn="l">
              <a:lnSpc>
                <a:spcPts val="3021"/>
              </a:lnSpc>
            </a:pPr>
          </a:p>
          <a:p>
            <a:pPr algn="l" marL="518160" indent="-259080" lvl="1">
              <a:lnSpc>
                <a:spcPts val="3021"/>
              </a:lnSpc>
              <a:buFont typeface="Arial"/>
              <a:buChar char="•"/>
            </a:pPr>
            <a:r>
              <a:rPr lang="en-US" b="true" sz="2400" spc="-72">
                <a:solidFill>
                  <a:srgbClr val="FFD2A5"/>
                </a:solidFill>
                <a:latin typeface="Arimo Bold"/>
                <a:ea typeface="Arimo Bold"/>
                <a:cs typeface="Arimo Bold"/>
                <a:sym typeface="Arimo Bold"/>
              </a:rPr>
              <a:t>Creates chaos among the guards and inmates with his erratic actions.</a:t>
            </a:r>
          </a:p>
          <a:p>
            <a:pPr algn="l">
              <a:lnSpc>
                <a:spcPts val="3021"/>
              </a:lnSpc>
            </a:pPr>
          </a:p>
          <a:p>
            <a:pPr algn="l" marL="518160" indent="-259080" lvl="1">
              <a:lnSpc>
                <a:spcPts val="3021"/>
              </a:lnSpc>
              <a:buFont typeface="Arial"/>
              <a:buChar char="•"/>
            </a:pPr>
            <a:r>
              <a:rPr lang="en-US" b="true" sz="2400" spc="-72">
                <a:solidFill>
                  <a:srgbClr val="FFD2A5"/>
                </a:solidFill>
                <a:latin typeface="Arimo Bold"/>
                <a:ea typeface="Arimo Bold"/>
                <a:cs typeface="Arimo Bold"/>
                <a:sym typeface="Arimo Bold"/>
              </a:rPr>
              <a:t>Secretly responsible for the crime John Coffey was falsely convicted of.</a:t>
            </a:r>
          </a:p>
          <a:p>
            <a:pPr algn="l">
              <a:lnSpc>
                <a:spcPts val="3021"/>
              </a:lnSpc>
            </a:pPr>
          </a:p>
          <a:p>
            <a:pPr algn="l" marL="518160" indent="-259080" lvl="1">
              <a:lnSpc>
                <a:spcPts val="3021"/>
              </a:lnSpc>
              <a:buFont typeface="Arial"/>
              <a:buChar char="•"/>
            </a:pPr>
            <a:r>
              <a:rPr lang="en-US" b="true" sz="2400" spc="-72">
                <a:solidFill>
                  <a:srgbClr val="FFD2A5"/>
                </a:solidFill>
                <a:latin typeface="Arimo Bold"/>
                <a:ea typeface="Arimo Bold"/>
                <a:cs typeface="Arimo Bold"/>
                <a:sym typeface="Arimo Bold"/>
              </a:rPr>
              <a:t>Symbolizes pure evil and the darker side of humanity within the film.</a:t>
            </a:r>
          </a:p>
          <a:p>
            <a:pPr algn="l">
              <a:lnSpc>
                <a:spcPts val="3023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497506">
            <a:off x="15775616" y="8195443"/>
            <a:ext cx="2967368" cy="2125714"/>
          </a:xfrm>
          <a:custGeom>
            <a:avLst/>
            <a:gdLst/>
            <a:ahLst/>
            <a:cxnLst/>
            <a:rect r="r" b="b" t="t" l="l"/>
            <a:pathLst>
              <a:path h="2125714" w="2967368">
                <a:moveTo>
                  <a:pt x="2967368" y="0"/>
                </a:moveTo>
                <a:lnTo>
                  <a:pt x="0" y="0"/>
                </a:lnTo>
                <a:lnTo>
                  <a:pt x="0" y="2125714"/>
                </a:lnTo>
                <a:lnTo>
                  <a:pt x="2967368" y="2125714"/>
                </a:lnTo>
                <a:lnTo>
                  <a:pt x="296736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DAGW2iEWnhs</dc:identifier>
  <dcterms:modified xsi:type="dcterms:W3CDTF">2011-08-01T06:04:30Z</dcterms:modified>
  <cp:revision>1</cp:revision>
  <dc:title>The-Green-Mile-A-Cinematic-Journey.pptx</dc:title>
</cp:coreProperties>
</file>